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7" r:id="rId5"/>
    <p:sldId id="1065" r:id="rId6"/>
    <p:sldId id="1075" r:id="rId7"/>
    <p:sldId id="1076" r:id="rId8"/>
    <p:sldId id="1077" r:id="rId9"/>
    <p:sldId id="1078" r:id="rId10"/>
    <p:sldId id="1070" r:id="rId11"/>
    <p:sldId id="1071" r:id="rId12"/>
    <p:sldId id="1064" r:id="rId13"/>
    <p:sldId id="1074" r:id="rId14"/>
    <p:sldId id="1079" r:id="rId15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F1EB"/>
    <a:srgbClr val="0C49E0"/>
    <a:srgbClr val="BE2834"/>
    <a:srgbClr val="6F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82" autoAdjust="0"/>
    <p:restoredTop sz="90544" autoAdjust="0"/>
  </p:normalViewPr>
  <p:slideViewPr>
    <p:cSldViewPr snapToGrid="0">
      <p:cViewPr varScale="1">
        <p:scale>
          <a:sx n="67" d="100"/>
          <a:sy n="67" d="100"/>
        </p:scale>
        <p:origin x="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0410C5D-EFA8-4E5F-B3E8-14958F5B9CBA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55DEEBF-2505-4DC8-86E0-258042D38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Data Scientists telling stories about artificial intelligence to a group of children, realistic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7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35B-7FCA-4820-96CF-7A07428D141B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61D6-EA4B-4BC1-9368-58B3B3DFB6E4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CD8E-F0B7-4458-9AAA-2644029419D2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1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1113"/>
            <a:ext cx="11029615" cy="45242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4058-D781-4C6C-9684-F447CF6B3601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71FE-B239-4808-9BEE-61F89448C14F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AC05C-234E-4136-8C47-FF654E6B6864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C090-6300-4200-964F-EFF219631C6A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502E-6B8C-467A-9787-57A79BACE203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B64B-9CED-4E9E-BAE2-62F9B08AE730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A1915E85-D6A4-47BE-BA72-24FFAE6BFC33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91AE-E540-456F-BDA6-6972932B32A8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99F8ABD-A758-48A5-999C-085808217707}" type="datetime1">
              <a:rPr lang="en-US" smtClean="0"/>
              <a:t>10/9/2025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6680F-15D4-6415-D4A1-498D4EEE20A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73306" y="5930473"/>
            <a:ext cx="1354843" cy="5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1539002"/>
            <a:ext cx="3511233" cy="3779995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Data Storytelling with Tableau Business Intelligence: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Part 1 Intro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group of children sitting on the floor in front of a person pointing at a screen&#10;&#10;Description automatically generated">
            <a:extLst>
              <a:ext uri="{FF2B5EF4-FFF2-40B4-BE49-F238E27FC236}">
                <a16:creationId xmlns:a16="http://schemas.microsoft.com/office/drawing/2014/main" id="{5C54B552-47AE-6E0B-14A2-65CFC9E082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16742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BA08D-9C2D-259B-1FBC-CAD52FB2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4BD40-B547-49D9-4D7B-AE119B90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189" y="2210764"/>
            <a:ext cx="4745621" cy="202557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/>
              <a:t>Tableau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5E632-45B0-B2A1-2A7B-4CF1A200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7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D36A-4C8A-A98C-AAC3-DE2D9B0D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C7A57-D688-6BB6-48AC-E0643D16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3"/>
            <a:ext cx="7453535" cy="4524237"/>
          </a:xfrm>
        </p:spPr>
        <p:txBody>
          <a:bodyPr>
            <a:normAutofit/>
          </a:bodyPr>
          <a:lstStyle/>
          <a:p>
            <a:r>
              <a:rPr lang="en-US" sz="2400" dirty="0"/>
              <a:t>BI tools empower data-driven decision-making.</a:t>
            </a:r>
          </a:p>
          <a:p>
            <a:r>
              <a:rPr lang="en-US" sz="2400" dirty="0"/>
              <a:t>Tableau enables fast and interactive visual analysis.</a:t>
            </a:r>
          </a:p>
          <a:p>
            <a:r>
              <a:rPr lang="en-US" sz="2400" dirty="0"/>
              <a:t>Visualization is not the end — interpretation and communication of insights are critical.</a:t>
            </a:r>
          </a:p>
          <a:p>
            <a:r>
              <a:rPr lang="en-US" sz="2400" dirty="0"/>
              <a:t>BI complements AI by making model outputs understandable to business users.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59CAD-7381-5066-5DFC-AC9FF8FA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618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3AB0-95D2-1354-F7D3-418CE4A7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5BA87-218F-1A8A-3DC4-BFA2B29EA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71AF42-7070-4583-1516-34CEBFCF0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By the end of this lesson, students will be able to:</a:t>
            </a:r>
          </a:p>
          <a:p>
            <a:r>
              <a:rPr lang="en-US" sz="2000" dirty="0"/>
              <a:t>Explain the purpose and value of Business Intelligence (BI) in modern organizations.</a:t>
            </a:r>
          </a:p>
          <a:p>
            <a:r>
              <a:rPr lang="en-US" sz="2000" dirty="0"/>
              <a:t>Identify key BI tools and compare their strengths and limitations.</a:t>
            </a:r>
          </a:p>
          <a:p>
            <a:r>
              <a:rPr lang="en-US" sz="2000" dirty="0"/>
              <a:t>Use Tableau to connect to data sources, create visualizations, and design dashboards.</a:t>
            </a:r>
          </a:p>
          <a:p>
            <a:r>
              <a:rPr lang="en-US" sz="2000" dirty="0"/>
              <a:t>Interpret data visualizations to support business decision-making.</a:t>
            </a:r>
          </a:p>
          <a:p>
            <a:r>
              <a:rPr lang="en-US" sz="2000" dirty="0"/>
              <a:t>Present insights derived from Tableau dashboards.</a:t>
            </a:r>
          </a:p>
        </p:txBody>
      </p:sp>
    </p:spTree>
    <p:extLst>
      <p:ext uri="{BB962C8B-B14F-4D97-AF65-F5344CB8AC3E}">
        <p14:creationId xmlns:p14="http://schemas.microsoft.com/office/powerpoint/2010/main" val="151449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6FC7FA-3CB4-81E8-40F6-22C5B41A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What is Business Intelligence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9A193-8BCA-A757-B35B-583EA8CF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Business Intelligence (BI)</a:t>
            </a: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 refers to the </a:t>
            </a:r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processes, technologies, and tools</a:t>
            </a: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 that organizations use to </a:t>
            </a:r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collect, integrate, analyze, and present business data</a:t>
            </a: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 in order to make </a:t>
            </a:r>
            <a:r>
              <a:rPr lang="en-US" b="1">
                <a:solidFill>
                  <a:schemeClr val="bg1">
                    <a:lumMod val="75000"/>
                    <a:lumOff val="25000"/>
                  </a:schemeClr>
                </a:solidFill>
              </a:rPr>
              <a:t>informed, data-driven decisions</a:t>
            </a:r>
            <a:r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 descr="A group of people standing in front of a large glass wall&#10;&#10;AI-generated content may be incorrect.">
            <a:extLst>
              <a:ext uri="{FF2B5EF4-FFF2-40B4-BE49-F238E27FC236}">
                <a16:creationId xmlns:a16="http://schemas.microsoft.com/office/drawing/2014/main" id="{42374BF1-DB4A-58D7-6DEA-32C56DD0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846"/>
          <a:stretch>
            <a:fillRect/>
          </a:stretch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776E7-94AB-38B9-8119-D161BEFE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4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5FD2-3EF4-7402-8001-8A45029B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Business Intelligence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EBCD0-818B-D087-571B-C6A189C4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Data Sources</a:t>
            </a:r>
            <a:r>
              <a:rPr lang="en-US" sz="2000" dirty="0"/>
              <a:t> – Systems where raw data originates (e.g., sales databases, ERP systems, cloud apps).</a:t>
            </a:r>
          </a:p>
          <a:p>
            <a:r>
              <a:rPr lang="en-US" sz="2000" b="1" dirty="0"/>
              <a:t>Data Integration (ETL)</a:t>
            </a:r>
            <a:r>
              <a:rPr lang="en-US" sz="2000" dirty="0"/>
              <a:t> – Extracting, transforming, and loading data into a centralized location like a </a:t>
            </a:r>
            <a:r>
              <a:rPr lang="en-US" sz="2000" b="1" dirty="0"/>
              <a:t>data warehouse</a:t>
            </a:r>
            <a:r>
              <a:rPr lang="en-US" sz="2000" dirty="0"/>
              <a:t>.</a:t>
            </a:r>
          </a:p>
          <a:p>
            <a:r>
              <a:rPr lang="en-US" sz="2000" b="1" dirty="0"/>
              <a:t>Data Storage</a:t>
            </a:r>
            <a:r>
              <a:rPr lang="en-US" sz="2000" dirty="0"/>
              <a:t> – Repositories such as </a:t>
            </a:r>
            <a:r>
              <a:rPr lang="en-US" sz="2000" b="1" dirty="0"/>
              <a:t>data warehouses</a:t>
            </a:r>
            <a:r>
              <a:rPr lang="en-US" sz="2000" dirty="0"/>
              <a:t> or </a:t>
            </a:r>
            <a:r>
              <a:rPr lang="en-US" sz="2000" b="1" dirty="0"/>
              <a:t>data lakes</a:t>
            </a:r>
            <a:r>
              <a:rPr lang="en-US" sz="2000" dirty="0"/>
              <a:t> that store structured and unstructured data.</a:t>
            </a:r>
          </a:p>
          <a:p>
            <a:r>
              <a:rPr lang="en-US" sz="2000" b="1" dirty="0"/>
              <a:t>Analytics &amp; Reporting Tools</a:t>
            </a:r>
            <a:r>
              <a:rPr lang="en-US" sz="2000" dirty="0"/>
              <a:t> – Tools like </a:t>
            </a:r>
            <a:r>
              <a:rPr lang="en-US" sz="2000" b="1" dirty="0"/>
              <a:t>Tableau</a:t>
            </a:r>
            <a:r>
              <a:rPr lang="en-US" sz="2000" dirty="0"/>
              <a:t>, </a:t>
            </a:r>
            <a:r>
              <a:rPr lang="en-US" sz="2000" b="1" dirty="0"/>
              <a:t>Power BI</a:t>
            </a:r>
            <a:r>
              <a:rPr lang="en-US" sz="2000" dirty="0"/>
              <a:t>, and </a:t>
            </a:r>
            <a:r>
              <a:rPr lang="en-US" sz="2000" b="1" dirty="0"/>
              <a:t>Qlik Sense</a:t>
            </a:r>
            <a:r>
              <a:rPr lang="en-US" sz="2000" dirty="0"/>
              <a:t> used to visualize data and create dashboards.</a:t>
            </a:r>
          </a:p>
          <a:p>
            <a:r>
              <a:rPr lang="en-US" sz="2000" b="1" dirty="0"/>
              <a:t>Decision-Making</a:t>
            </a:r>
            <a:r>
              <a:rPr lang="en-US" sz="2000" dirty="0"/>
              <a:t> – Business leaders interpret dashboards and reports to guide actions and strategy.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B39FC-555D-B1A3-A530-A7385A8E6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1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453AE-B3CF-72C7-864D-0D3D651CF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Business Intelligence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269AE-80C6-F6A2-8911-850F7195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20166-C530-7CB9-3EC5-41CDCEB29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75700"/>
              </p:ext>
            </p:extLst>
          </p:nvPr>
        </p:nvGraphicFramePr>
        <p:xfrm>
          <a:off x="671332" y="1437529"/>
          <a:ext cx="10939476" cy="49009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8410">
                  <a:extLst>
                    <a:ext uri="{9D8B030D-6E8A-4147-A177-3AD203B41FA5}">
                      <a16:colId xmlns:a16="http://schemas.microsoft.com/office/drawing/2014/main" val="2026797007"/>
                    </a:ext>
                  </a:extLst>
                </a:gridCol>
                <a:gridCol w="1539433">
                  <a:extLst>
                    <a:ext uri="{9D8B030D-6E8A-4147-A177-3AD203B41FA5}">
                      <a16:colId xmlns:a16="http://schemas.microsoft.com/office/drawing/2014/main" val="1958809043"/>
                    </a:ext>
                  </a:extLst>
                </a:gridCol>
                <a:gridCol w="1747777">
                  <a:extLst>
                    <a:ext uri="{9D8B030D-6E8A-4147-A177-3AD203B41FA5}">
                      <a16:colId xmlns:a16="http://schemas.microsoft.com/office/drawing/2014/main" val="327021482"/>
                    </a:ext>
                  </a:extLst>
                </a:gridCol>
                <a:gridCol w="2245489">
                  <a:extLst>
                    <a:ext uri="{9D8B030D-6E8A-4147-A177-3AD203B41FA5}">
                      <a16:colId xmlns:a16="http://schemas.microsoft.com/office/drawing/2014/main" val="4285941016"/>
                    </a:ext>
                  </a:extLst>
                </a:gridCol>
                <a:gridCol w="2125121">
                  <a:extLst>
                    <a:ext uri="{9D8B030D-6E8A-4147-A177-3AD203B41FA5}">
                      <a16:colId xmlns:a16="http://schemas.microsoft.com/office/drawing/2014/main" val="2015077598"/>
                    </a:ext>
                  </a:extLst>
                </a:gridCol>
                <a:gridCol w="1823246">
                  <a:extLst>
                    <a:ext uri="{9D8B030D-6E8A-4147-A177-3AD203B41FA5}">
                      <a16:colId xmlns:a16="http://schemas.microsoft.com/office/drawing/2014/main" val="1481848258"/>
                    </a:ext>
                  </a:extLst>
                </a:gridCol>
              </a:tblGrid>
              <a:tr h="361710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BI Tool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Vendor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Deployment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Key Strengths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800" b="1" u="none" strike="noStrike">
                          <a:solidFill>
                            <a:schemeClr val="bg1"/>
                          </a:solidFill>
                          <a:effectLst/>
                        </a:rPr>
                        <a:t>Limitations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Best Use Case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479184"/>
                  </a:ext>
                </a:extLst>
              </a:tr>
              <a:tr h="9497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Tableau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Salesforce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Cloud / Desktop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Powerful visualizations, intuitive drag-and-drop interface, strong community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Higher licensing costs, can be complex for beginners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Data visualization and storytelling for medium-to-large enterprises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extLst>
                  <a:ext uri="{0D108BD9-81ED-4DB2-BD59-A6C34878D82A}">
                    <a16:rowId xmlns:a16="http://schemas.microsoft.com/office/drawing/2014/main" val="1206786725"/>
                  </a:ext>
                </a:extLst>
              </a:tr>
              <a:tr h="84492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Power BI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Microsoft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Cloud / Desktop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Seamless Microsoft integration, cost-effective, easy DAX language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Limited non-Microsoft integrations, can slow down with large data sets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Corporate reporting within Microsoft ecosystem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extLst>
                  <a:ext uri="{0D108BD9-81ED-4DB2-BD59-A6C34878D82A}">
                    <a16:rowId xmlns:a16="http://schemas.microsoft.com/office/drawing/2014/main" val="387617307"/>
                  </a:ext>
                </a:extLst>
              </a:tr>
              <a:tr h="84492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>
                          <a:effectLst/>
                        </a:rPr>
                        <a:t>Qlik Sense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Qlik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Cloud / On-Prem</a:t>
                      </a: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Associative data model, strong self-service discovery, in-memory analytics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Steeper learning curve, less intuitive UI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Ad-hoc analysis and data discovery for technical users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extLst>
                  <a:ext uri="{0D108BD9-81ED-4DB2-BD59-A6C34878D82A}">
                    <a16:rowId xmlns:a16="http://schemas.microsoft.com/office/drawing/2014/main" val="3664927945"/>
                  </a:ext>
                </a:extLst>
              </a:tr>
              <a:tr h="105466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Looker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Google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Cloud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Embedded analytics, flexible data modeling via </a:t>
                      </a:r>
                      <a:r>
                        <a:rPr lang="en-US" sz="1400" u="none" strike="noStrike" dirty="0" err="1">
                          <a:effectLst/>
                        </a:rPr>
                        <a:t>LookML</a:t>
                      </a:r>
                      <a:r>
                        <a:rPr lang="en-US" sz="1400" u="none" strike="noStrike" dirty="0">
                          <a:effectLst/>
                        </a:rPr>
                        <a:t>, modern web-based design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Requires knowledge of LookML, limited offline functionality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Embedding BI in SaaS platforms or web apps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extLst>
                  <a:ext uri="{0D108BD9-81ED-4DB2-BD59-A6C34878D82A}">
                    <a16:rowId xmlns:a16="http://schemas.microsoft.com/office/drawing/2014/main" val="3144092318"/>
                  </a:ext>
                </a:extLst>
              </a:tr>
              <a:tr h="84492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QuickSight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AWS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u="none" strike="noStrike" dirty="0">
                          <a:effectLst/>
                        </a:rPr>
                        <a:t>Cloud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Serverless, scalable, integrated with AWS ecosystem, low maintenance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Limited advanced analytics and visualization options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Cloud-native analytics for AWS-centric organizations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70" marR="5670" marT="5670" marB="0" anchor="b"/>
                </a:tc>
                <a:extLst>
                  <a:ext uri="{0D108BD9-81ED-4DB2-BD59-A6C34878D82A}">
                    <a16:rowId xmlns:a16="http://schemas.microsoft.com/office/drawing/2014/main" val="160169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9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93190-6ECD-E694-8344-F78EA2A94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Gartner Magic Quadrant for Business Intelligence 2025</a:t>
            </a:r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DDE90F1-29D4-1044-66A2-6E9180793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2" b="10261"/>
          <a:stretch>
            <a:fillRect/>
          </a:stretch>
        </p:blipFill>
        <p:spPr bwMode="auto">
          <a:xfrm>
            <a:off x="4331433" y="457200"/>
            <a:ext cx="7409013" cy="616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2985F-B3FD-177B-1BF6-FEB11541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63D6DF-5694-FBC7-CF2D-B0B44A341E4A}"/>
              </a:ext>
            </a:extLst>
          </p:cNvPr>
          <p:cNvSpPr/>
          <p:nvPr/>
        </p:nvSpPr>
        <p:spPr>
          <a:xfrm>
            <a:off x="9317621" y="2199192"/>
            <a:ext cx="325799" cy="327316"/>
          </a:xfrm>
          <a:prstGeom prst="ellipse">
            <a:avLst/>
          </a:prstGeom>
          <a:solidFill>
            <a:srgbClr val="FFFF00">
              <a:alpha val="59786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34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97CF2-5E40-68A8-9001-6DD11FF03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is Data Storytelling?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group of people standing around a table with a hologram&#10;&#10;AI-generated content may be incorrect.">
            <a:extLst>
              <a:ext uri="{FF2B5EF4-FFF2-40B4-BE49-F238E27FC236}">
                <a16:creationId xmlns:a16="http://schemas.microsoft.com/office/drawing/2014/main" id="{9F22D6C4-AE95-2BCC-5B7A-6C4D3004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95" r="8772" b="3"/>
          <a:stretch>
            <a:fillRect/>
          </a:stretch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540F7-137D-EF54-2B62-AE2933349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726" y="1896533"/>
            <a:ext cx="6878108" cy="3962266"/>
          </a:xfrm>
        </p:spPr>
        <p:txBody>
          <a:bodyPr>
            <a:normAutofit/>
          </a:bodyPr>
          <a:lstStyle/>
          <a:p>
            <a:r>
              <a:rPr lang="en-US" sz="2000" dirty="0"/>
              <a:t>Data storytelling is the process of translating data analysis into an easily understandable narrative. It combines three key elements: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1800" b="1" dirty="0"/>
              <a:t>Data:</a:t>
            </a:r>
            <a:r>
              <a:rPr lang="en-US" sz="1800" dirty="0"/>
              <a:t> The raw facts, figures, and insights derived from your BI tools.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1800" b="1" dirty="0"/>
              <a:t>Narrative:</a:t>
            </a:r>
            <a:r>
              <a:rPr lang="en-US" sz="1800" dirty="0"/>
              <a:t> The plot, characters, and context that give meaning to the data.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1800" b="1" dirty="0"/>
              <a:t>Visuals:</a:t>
            </a:r>
            <a:r>
              <a:rPr lang="en-US" sz="1800" dirty="0"/>
              <a:t> Charts, graphs, dashboards, and other graphical representations that make the data accessible and engaging.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E0BBD-1758-C580-087B-21E96197D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5932" y="5956137"/>
            <a:ext cx="5448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rgbClr val="7BF0E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7BF0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912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5A2BC-A0CA-9DEE-C224-3DF2A0790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 descr="Solutions for Technologies | Tableau">
            <a:extLst>
              <a:ext uri="{FF2B5EF4-FFF2-40B4-BE49-F238E27FC236}">
                <a16:creationId xmlns:a16="http://schemas.microsoft.com/office/drawing/2014/main" id="{E3B9396B-75D0-B41A-B1D7-B4382AFEA3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2" y="602224"/>
            <a:ext cx="10735136" cy="53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667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Analysis Library">
            <a:extLst>
              <a:ext uri="{FF2B5EF4-FFF2-40B4-BE49-F238E27FC236}">
                <a16:creationId xmlns:a16="http://schemas.microsoft.com/office/drawing/2014/main" id="{17C9AF06-FEC9-46D7-BCEF-B03A6F554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95"/>
          <a:stretch/>
        </p:blipFill>
        <p:spPr>
          <a:xfrm>
            <a:off x="450765" y="-1"/>
            <a:ext cx="5644398" cy="6858001"/>
          </a:xfrm>
          <a:prstGeom prst="rect">
            <a:avLst/>
          </a:prstGeom>
        </p:spPr>
      </p:pic>
      <p:pic>
        <p:nvPicPr>
          <p:cNvPr id="6" name="slide2" descr="Analysis Library">
            <a:extLst>
              <a:ext uri="{FF2B5EF4-FFF2-40B4-BE49-F238E27FC236}">
                <a16:creationId xmlns:a16="http://schemas.microsoft.com/office/drawing/2014/main" id="{F6A20E5E-BAE7-910D-8C42-A71E2EED4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12" b="3990"/>
          <a:stretch/>
        </p:blipFill>
        <p:spPr>
          <a:xfrm>
            <a:off x="6095163" y="0"/>
            <a:ext cx="5493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33004</TotalTime>
  <Words>548</Words>
  <Application>Microsoft Office PowerPoint</Application>
  <PresentationFormat>Widescreen</PresentationFormat>
  <Paragraphs>77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Franklin Gothic Book</vt:lpstr>
      <vt:lpstr>Franklin Gothic Demi</vt:lpstr>
      <vt:lpstr>Gill Sans MT</vt:lpstr>
      <vt:lpstr>Wingdings 2</vt:lpstr>
      <vt:lpstr>DividendVTI</vt:lpstr>
      <vt:lpstr>Data Storytelling with Tableau Business Intelligence: Part 1 Intro </vt:lpstr>
      <vt:lpstr>Learning Objectives</vt:lpstr>
      <vt:lpstr>What is Business Intelligence</vt:lpstr>
      <vt:lpstr>Components of a Business Intelligence Platform</vt:lpstr>
      <vt:lpstr>Comparison of Business Intelligence Tools</vt:lpstr>
      <vt:lpstr>Gartner Magic Quadrant for Business Intelligence 2025</vt:lpstr>
      <vt:lpstr>What is Data Storytelling?</vt:lpstr>
      <vt:lpstr>PowerPoint Presentation</vt:lpstr>
      <vt:lpstr>PowerPoint Presentation</vt:lpstr>
      <vt:lpstr>Tableau Demo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Science Lifecycle</dc:title>
  <dc:creator>Scott Toborg</dc:creator>
  <cp:lastModifiedBy>Jake Rhodes</cp:lastModifiedBy>
  <cp:revision>18</cp:revision>
  <cp:lastPrinted>2023-09-06T17:16:28Z</cp:lastPrinted>
  <dcterms:created xsi:type="dcterms:W3CDTF">2023-08-21T23:41:59Z</dcterms:created>
  <dcterms:modified xsi:type="dcterms:W3CDTF">2025-10-09T11:28:04Z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